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Lst>
  <p:sldSz cx="30275213" cy="42811700"/>
  <p:notesSz cx="7772400" cy="10058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484">
          <p15:clr>
            <a:srgbClr val="A4A3A4"/>
          </p15:clr>
        </p15:guide>
        <p15:guide id="2" pos="95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99C"/>
    <a:srgbClr val="42505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70"/>
    <p:restoredTop sz="94720"/>
  </p:normalViewPr>
  <p:slideViewPr>
    <p:cSldViewPr snapToGrid="0" snapToObjects="1">
      <p:cViewPr>
        <p:scale>
          <a:sx n="74" d="100"/>
          <a:sy n="74" d="100"/>
        </p:scale>
        <p:origin x="1056" y="392"/>
      </p:cViewPr>
      <p:guideLst>
        <p:guide orient="horz" pos="13484"/>
        <p:guide pos="95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1513440" y="1707840"/>
            <a:ext cx="27247320" cy="7149240"/>
          </a:xfrm>
          <a:prstGeom prst="rect">
            <a:avLst/>
          </a:prstGeom>
        </p:spPr>
        <p:txBody>
          <a:bodyPr wrap="none" lIns="0" tIns="0" rIns="0" bIns="0" anchor="ctr"/>
          <a:lstStyle/>
          <a:p>
            <a:pPr algn="ctr"/>
            <a:endParaRPr/>
          </a:p>
        </p:txBody>
      </p:sp>
      <p:sp>
        <p:nvSpPr>
          <p:cNvPr id="24" name="PlaceHolder 2"/>
          <p:cNvSpPr>
            <a:spLocks noGrp="1"/>
          </p:cNvSpPr>
          <p:nvPr>
            <p:ph type="body"/>
          </p:nvPr>
        </p:nvSpPr>
        <p:spPr>
          <a:xfrm>
            <a:off x="1513440" y="10017720"/>
            <a:ext cx="27247320" cy="13477320"/>
          </a:xfrm>
          <a:prstGeom prst="rect">
            <a:avLst/>
          </a:prstGeom>
        </p:spPr>
        <p:txBody>
          <a:bodyPr wrap="none" lIns="0" tIns="0" rIns="0" bIns="0"/>
          <a:lstStyle/>
          <a:p>
            <a:endParaRPr/>
          </a:p>
        </p:txBody>
      </p:sp>
      <p:sp>
        <p:nvSpPr>
          <p:cNvPr id="25" name="PlaceHolder 3"/>
          <p:cNvSpPr>
            <a:spLocks noGrp="1"/>
          </p:cNvSpPr>
          <p:nvPr>
            <p:ph type="body"/>
          </p:nvPr>
        </p:nvSpPr>
        <p:spPr>
          <a:xfrm>
            <a:off x="1513440" y="24775560"/>
            <a:ext cx="27247320" cy="13477320"/>
          </a:xfrm>
          <a:prstGeom prst="rect">
            <a:avLst/>
          </a:prstGeom>
        </p:spPr>
        <p:txBody>
          <a:bodyPr wrap="none"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513440" y="1707840"/>
            <a:ext cx="27247320" cy="7149240"/>
          </a:xfrm>
          <a:prstGeom prst="rect">
            <a:avLst/>
          </a:prstGeom>
        </p:spPr>
        <p:txBody>
          <a:bodyPr wrap="none" lIns="0" tIns="0" rIns="0" bIns="0" anchor="ctr"/>
          <a:lstStyle/>
          <a:p>
            <a:pPr algn="ctr"/>
            <a:endParaRPr/>
          </a:p>
        </p:txBody>
      </p:sp>
      <p:sp>
        <p:nvSpPr>
          <p:cNvPr id="27" name="PlaceHolder 2"/>
          <p:cNvSpPr>
            <a:spLocks noGrp="1"/>
          </p:cNvSpPr>
          <p:nvPr>
            <p:ph type="body"/>
          </p:nvPr>
        </p:nvSpPr>
        <p:spPr>
          <a:xfrm>
            <a:off x="1513440" y="10017720"/>
            <a:ext cx="13296240" cy="13477320"/>
          </a:xfrm>
          <a:prstGeom prst="rect">
            <a:avLst/>
          </a:prstGeom>
        </p:spPr>
        <p:txBody>
          <a:bodyPr wrap="none" lIns="0" tIns="0" rIns="0" bIns="0"/>
          <a:lstStyle/>
          <a:p>
            <a:endParaRPr/>
          </a:p>
        </p:txBody>
      </p:sp>
      <p:sp>
        <p:nvSpPr>
          <p:cNvPr id="28" name="PlaceHolder 3"/>
          <p:cNvSpPr>
            <a:spLocks noGrp="1"/>
          </p:cNvSpPr>
          <p:nvPr>
            <p:ph type="body"/>
          </p:nvPr>
        </p:nvSpPr>
        <p:spPr>
          <a:xfrm>
            <a:off x="15474600" y="10017720"/>
            <a:ext cx="13296240" cy="13477320"/>
          </a:xfrm>
          <a:prstGeom prst="rect">
            <a:avLst/>
          </a:prstGeom>
        </p:spPr>
        <p:txBody>
          <a:bodyPr wrap="none" lIns="0" tIns="0" rIns="0" bIns="0"/>
          <a:lstStyle/>
          <a:p>
            <a:endParaRPr/>
          </a:p>
        </p:txBody>
      </p:sp>
      <p:sp>
        <p:nvSpPr>
          <p:cNvPr id="29" name="PlaceHolder 4"/>
          <p:cNvSpPr>
            <a:spLocks noGrp="1"/>
          </p:cNvSpPr>
          <p:nvPr>
            <p:ph type="body"/>
          </p:nvPr>
        </p:nvSpPr>
        <p:spPr>
          <a:xfrm>
            <a:off x="15474600" y="24775560"/>
            <a:ext cx="13296240" cy="13477320"/>
          </a:xfrm>
          <a:prstGeom prst="rect">
            <a:avLst/>
          </a:prstGeom>
        </p:spPr>
        <p:txBody>
          <a:bodyPr wrap="none" lIns="0" tIns="0" rIns="0" bIns="0"/>
          <a:lstStyle/>
          <a:p>
            <a:endParaRPr/>
          </a:p>
        </p:txBody>
      </p:sp>
      <p:sp>
        <p:nvSpPr>
          <p:cNvPr id="30" name="PlaceHolder 5"/>
          <p:cNvSpPr>
            <a:spLocks noGrp="1"/>
          </p:cNvSpPr>
          <p:nvPr>
            <p:ph type="body"/>
          </p:nvPr>
        </p:nvSpPr>
        <p:spPr>
          <a:xfrm>
            <a:off x="1513440" y="24775560"/>
            <a:ext cx="13296240" cy="13477320"/>
          </a:xfrm>
          <a:prstGeom prst="rect">
            <a:avLst/>
          </a:prstGeom>
        </p:spPr>
        <p:txBody>
          <a:bodyPr wrap="none"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1513440" y="1707840"/>
            <a:ext cx="27247320" cy="7149240"/>
          </a:xfrm>
          <a:prstGeom prst="rect">
            <a:avLst/>
          </a:prstGeom>
        </p:spPr>
        <p:txBody>
          <a:bodyPr wrap="none" lIns="0" tIns="0" rIns="0" bIns="0" anchor="ctr"/>
          <a:lstStyle/>
          <a:p>
            <a:pPr algn="ctr"/>
            <a:endParaRPr/>
          </a:p>
        </p:txBody>
      </p:sp>
      <p:sp>
        <p:nvSpPr>
          <p:cNvPr id="32" name="PlaceHolder 2"/>
          <p:cNvSpPr>
            <a:spLocks noGrp="1"/>
          </p:cNvSpPr>
          <p:nvPr>
            <p:ph type="body"/>
          </p:nvPr>
        </p:nvSpPr>
        <p:spPr>
          <a:xfrm>
            <a:off x="1513440" y="10017720"/>
            <a:ext cx="13296240" cy="13477320"/>
          </a:xfrm>
          <a:prstGeom prst="rect">
            <a:avLst/>
          </a:prstGeom>
        </p:spPr>
        <p:txBody>
          <a:bodyPr wrap="none" lIns="0" tIns="0" rIns="0" bIns="0"/>
          <a:lstStyle/>
          <a:p>
            <a:endParaRPr/>
          </a:p>
        </p:txBody>
      </p:sp>
      <p:sp>
        <p:nvSpPr>
          <p:cNvPr id="33" name="PlaceHolder 3"/>
          <p:cNvSpPr>
            <a:spLocks noGrp="1"/>
          </p:cNvSpPr>
          <p:nvPr>
            <p:ph type="body"/>
          </p:nvPr>
        </p:nvSpPr>
        <p:spPr>
          <a:xfrm>
            <a:off x="15474600" y="10017720"/>
            <a:ext cx="13296240" cy="13477320"/>
          </a:xfrm>
          <a:prstGeom prst="rect">
            <a:avLst/>
          </a:prstGeom>
        </p:spPr>
        <p:txBody>
          <a:bodyPr wrap="none"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1513440" y="1707840"/>
            <a:ext cx="27247320" cy="7149240"/>
          </a:xfrm>
          <a:prstGeom prst="rect">
            <a:avLst/>
          </a:prstGeom>
        </p:spPr>
        <p:txBody>
          <a:bodyPr wrap="none" lIns="0" tIns="0" rIns="0" bIns="0" anchor="ctr"/>
          <a:lstStyle/>
          <a:p>
            <a:pPr algn="ctr"/>
            <a:endParaRPr/>
          </a:p>
        </p:txBody>
      </p:sp>
      <p:sp>
        <p:nvSpPr>
          <p:cNvPr id="3" name="PlaceHolder 2"/>
          <p:cNvSpPr>
            <a:spLocks noGrp="1"/>
          </p:cNvSpPr>
          <p:nvPr>
            <p:ph type="subTitle"/>
          </p:nvPr>
        </p:nvSpPr>
        <p:spPr>
          <a:xfrm>
            <a:off x="1513440" y="10017720"/>
            <a:ext cx="27247320" cy="28255320"/>
          </a:xfrm>
          <a:prstGeom prst="rect">
            <a:avLst/>
          </a:prstGeom>
        </p:spPr>
        <p:txBody>
          <a:bodyPr wrap="none" lIns="0" tIns="0" rIns="0" bIns="0" anchor="ct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1513440" y="1707840"/>
            <a:ext cx="27247320" cy="7149240"/>
          </a:xfrm>
          <a:prstGeom prst="rect">
            <a:avLst/>
          </a:prstGeom>
        </p:spPr>
        <p:txBody>
          <a:bodyPr wrap="none" lIns="0" tIns="0" rIns="0" bIns="0" anchor="ctr"/>
          <a:lstStyle/>
          <a:p>
            <a:pPr algn="ctr"/>
            <a:endParaRPr/>
          </a:p>
        </p:txBody>
      </p:sp>
      <p:sp>
        <p:nvSpPr>
          <p:cNvPr id="5" name="PlaceHolder 2"/>
          <p:cNvSpPr>
            <a:spLocks noGrp="1"/>
          </p:cNvSpPr>
          <p:nvPr>
            <p:ph type="body"/>
          </p:nvPr>
        </p:nvSpPr>
        <p:spPr>
          <a:xfrm>
            <a:off x="1513440" y="10017720"/>
            <a:ext cx="27247320" cy="28254960"/>
          </a:xfrm>
          <a:prstGeom prst="rect">
            <a:avLst/>
          </a:prstGeom>
        </p:spPr>
        <p:txBody>
          <a:bodyPr wrap="none"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1513440" y="1707840"/>
            <a:ext cx="27247320" cy="7149240"/>
          </a:xfrm>
          <a:prstGeom prst="rect">
            <a:avLst/>
          </a:prstGeom>
        </p:spPr>
        <p:txBody>
          <a:bodyPr wrap="none" lIns="0" tIns="0" rIns="0" bIns="0" anchor="ctr"/>
          <a:lstStyle/>
          <a:p>
            <a:pPr algn="ctr"/>
            <a:endParaRPr/>
          </a:p>
        </p:txBody>
      </p:sp>
      <p:sp>
        <p:nvSpPr>
          <p:cNvPr id="7" name="PlaceHolder 2"/>
          <p:cNvSpPr>
            <a:spLocks noGrp="1"/>
          </p:cNvSpPr>
          <p:nvPr>
            <p:ph type="body"/>
          </p:nvPr>
        </p:nvSpPr>
        <p:spPr>
          <a:xfrm>
            <a:off x="1513440" y="10017720"/>
            <a:ext cx="13296240" cy="28254960"/>
          </a:xfrm>
          <a:prstGeom prst="rect">
            <a:avLst/>
          </a:prstGeom>
        </p:spPr>
        <p:txBody>
          <a:bodyPr wrap="none" lIns="0" tIns="0" rIns="0" bIns="0"/>
          <a:lstStyle/>
          <a:p>
            <a:endParaRPr/>
          </a:p>
        </p:txBody>
      </p:sp>
      <p:sp>
        <p:nvSpPr>
          <p:cNvPr id="8" name="PlaceHolder 3"/>
          <p:cNvSpPr>
            <a:spLocks noGrp="1"/>
          </p:cNvSpPr>
          <p:nvPr>
            <p:ph type="body"/>
          </p:nvPr>
        </p:nvSpPr>
        <p:spPr>
          <a:xfrm>
            <a:off x="15474600" y="10017720"/>
            <a:ext cx="13296240" cy="28254960"/>
          </a:xfrm>
          <a:prstGeom prst="rect">
            <a:avLst/>
          </a:prstGeom>
        </p:spPr>
        <p:txBody>
          <a:bodyPr wrap="none"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1513440" y="1707840"/>
            <a:ext cx="27247320" cy="7149240"/>
          </a:xfrm>
          <a:prstGeom prst="rect">
            <a:avLst/>
          </a:prstGeom>
        </p:spPr>
        <p:txBody>
          <a:bodyPr wrap="none"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1513440" y="1707840"/>
            <a:ext cx="27247320" cy="36564840"/>
          </a:xfrm>
          <a:prstGeom prst="rect">
            <a:avLst/>
          </a:prstGeom>
        </p:spPr>
        <p:txBody>
          <a:bodyPr wrap="none"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1513440" y="1707840"/>
            <a:ext cx="27247320" cy="7149240"/>
          </a:xfrm>
          <a:prstGeom prst="rect">
            <a:avLst/>
          </a:prstGeom>
        </p:spPr>
        <p:txBody>
          <a:bodyPr wrap="none" lIns="0" tIns="0" rIns="0" bIns="0" anchor="ctr"/>
          <a:lstStyle/>
          <a:p>
            <a:pPr algn="ctr"/>
            <a:endParaRPr/>
          </a:p>
        </p:txBody>
      </p:sp>
      <p:sp>
        <p:nvSpPr>
          <p:cNvPr id="12" name="PlaceHolder 2"/>
          <p:cNvSpPr>
            <a:spLocks noGrp="1"/>
          </p:cNvSpPr>
          <p:nvPr>
            <p:ph type="body"/>
          </p:nvPr>
        </p:nvSpPr>
        <p:spPr>
          <a:xfrm>
            <a:off x="1513440" y="10017720"/>
            <a:ext cx="13296240" cy="13477320"/>
          </a:xfrm>
          <a:prstGeom prst="rect">
            <a:avLst/>
          </a:prstGeom>
        </p:spPr>
        <p:txBody>
          <a:bodyPr wrap="none" lIns="0" tIns="0" rIns="0" bIns="0"/>
          <a:lstStyle/>
          <a:p>
            <a:endParaRPr/>
          </a:p>
        </p:txBody>
      </p:sp>
      <p:sp>
        <p:nvSpPr>
          <p:cNvPr id="13" name="PlaceHolder 3"/>
          <p:cNvSpPr>
            <a:spLocks noGrp="1"/>
          </p:cNvSpPr>
          <p:nvPr>
            <p:ph type="body"/>
          </p:nvPr>
        </p:nvSpPr>
        <p:spPr>
          <a:xfrm>
            <a:off x="1513440" y="24775560"/>
            <a:ext cx="13296240" cy="13477320"/>
          </a:xfrm>
          <a:prstGeom prst="rect">
            <a:avLst/>
          </a:prstGeom>
        </p:spPr>
        <p:txBody>
          <a:bodyPr wrap="none" lIns="0" tIns="0" rIns="0" bIns="0"/>
          <a:lstStyle/>
          <a:p>
            <a:endParaRPr/>
          </a:p>
        </p:txBody>
      </p:sp>
      <p:sp>
        <p:nvSpPr>
          <p:cNvPr id="14" name="PlaceHolder 4"/>
          <p:cNvSpPr>
            <a:spLocks noGrp="1"/>
          </p:cNvSpPr>
          <p:nvPr>
            <p:ph type="body"/>
          </p:nvPr>
        </p:nvSpPr>
        <p:spPr>
          <a:xfrm>
            <a:off x="15474600" y="10017720"/>
            <a:ext cx="13296240" cy="28254960"/>
          </a:xfrm>
          <a:prstGeom prst="rect">
            <a:avLst/>
          </a:prstGeom>
        </p:spPr>
        <p:txBody>
          <a:bodyPr wrap="none"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1513440" y="1707840"/>
            <a:ext cx="27247320" cy="7149240"/>
          </a:xfrm>
          <a:prstGeom prst="rect">
            <a:avLst/>
          </a:prstGeom>
        </p:spPr>
        <p:txBody>
          <a:bodyPr wrap="none" lIns="0" tIns="0" rIns="0" bIns="0" anchor="ctr"/>
          <a:lstStyle/>
          <a:p>
            <a:pPr algn="ctr"/>
            <a:endParaRPr/>
          </a:p>
        </p:txBody>
      </p:sp>
      <p:sp>
        <p:nvSpPr>
          <p:cNvPr id="16" name="PlaceHolder 2"/>
          <p:cNvSpPr>
            <a:spLocks noGrp="1"/>
          </p:cNvSpPr>
          <p:nvPr>
            <p:ph type="body"/>
          </p:nvPr>
        </p:nvSpPr>
        <p:spPr>
          <a:xfrm>
            <a:off x="1513440" y="10017720"/>
            <a:ext cx="13296240" cy="28254960"/>
          </a:xfrm>
          <a:prstGeom prst="rect">
            <a:avLst/>
          </a:prstGeom>
        </p:spPr>
        <p:txBody>
          <a:bodyPr wrap="none" lIns="0" tIns="0" rIns="0" bIns="0"/>
          <a:lstStyle/>
          <a:p>
            <a:endParaRPr/>
          </a:p>
        </p:txBody>
      </p:sp>
      <p:sp>
        <p:nvSpPr>
          <p:cNvPr id="17" name="PlaceHolder 3"/>
          <p:cNvSpPr>
            <a:spLocks noGrp="1"/>
          </p:cNvSpPr>
          <p:nvPr>
            <p:ph type="body"/>
          </p:nvPr>
        </p:nvSpPr>
        <p:spPr>
          <a:xfrm>
            <a:off x="15474600" y="10017720"/>
            <a:ext cx="13296240" cy="13477320"/>
          </a:xfrm>
          <a:prstGeom prst="rect">
            <a:avLst/>
          </a:prstGeom>
        </p:spPr>
        <p:txBody>
          <a:bodyPr wrap="none" lIns="0" tIns="0" rIns="0" bIns="0"/>
          <a:lstStyle/>
          <a:p>
            <a:endParaRPr/>
          </a:p>
        </p:txBody>
      </p:sp>
      <p:sp>
        <p:nvSpPr>
          <p:cNvPr id="18" name="PlaceHolder 4"/>
          <p:cNvSpPr>
            <a:spLocks noGrp="1"/>
          </p:cNvSpPr>
          <p:nvPr>
            <p:ph type="body"/>
          </p:nvPr>
        </p:nvSpPr>
        <p:spPr>
          <a:xfrm>
            <a:off x="15474600" y="24775560"/>
            <a:ext cx="13296240" cy="13477320"/>
          </a:xfrm>
          <a:prstGeom prst="rect">
            <a:avLst/>
          </a:prstGeom>
        </p:spPr>
        <p:txBody>
          <a:bodyPr wrap="none"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1513440" y="1707840"/>
            <a:ext cx="27247320" cy="7149240"/>
          </a:xfrm>
          <a:prstGeom prst="rect">
            <a:avLst/>
          </a:prstGeom>
        </p:spPr>
        <p:txBody>
          <a:bodyPr wrap="none" lIns="0" tIns="0" rIns="0" bIns="0" anchor="ctr"/>
          <a:lstStyle/>
          <a:p>
            <a:pPr algn="ctr"/>
            <a:endParaRPr/>
          </a:p>
        </p:txBody>
      </p:sp>
      <p:sp>
        <p:nvSpPr>
          <p:cNvPr id="20" name="PlaceHolder 2"/>
          <p:cNvSpPr>
            <a:spLocks noGrp="1"/>
          </p:cNvSpPr>
          <p:nvPr>
            <p:ph type="body"/>
          </p:nvPr>
        </p:nvSpPr>
        <p:spPr>
          <a:xfrm>
            <a:off x="1513440" y="10017720"/>
            <a:ext cx="13296240" cy="13477320"/>
          </a:xfrm>
          <a:prstGeom prst="rect">
            <a:avLst/>
          </a:prstGeom>
        </p:spPr>
        <p:txBody>
          <a:bodyPr wrap="none" lIns="0" tIns="0" rIns="0" bIns="0"/>
          <a:lstStyle/>
          <a:p>
            <a:endParaRPr/>
          </a:p>
        </p:txBody>
      </p:sp>
      <p:sp>
        <p:nvSpPr>
          <p:cNvPr id="21" name="PlaceHolder 3"/>
          <p:cNvSpPr>
            <a:spLocks noGrp="1"/>
          </p:cNvSpPr>
          <p:nvPr>
            <p:ph type="body"/>
          </p:nvPr>
        </p:nvSpPr>
        <p:spPr>
          <a:xfrm>
            <a:off x="15474600" y="10017720"/>
            <a:ext cx="13296240" cy="13477320"/>
          </a:xfrm>
          <a:prstGeom prst="rect">
            <a:avLst/>
          </a:prstGeom>
        </p:spPr>
        <p:txBody>
          <a:bodyPr wrap="none" lIns="0" tIns="0" rIns="0" bIns="0"/>
          <a:lstStyle/>
          <a:p>
            <a:endParaRPr/>
          </a:p>
        </p:txBody>
      </p:sp>
      <p:sp>
        <p:nvSpPr>
          <p:cNvPr id="22" name="PlaceHolder 4"/>
          <p:cNvSpPr>
            <a:spLocks noGrp="1"/>
          </p:cNvSpPr>
          <p:nvPr>
            <p:ph type="body"/>
          </p:nvPr>
        </p:nvSpPr>
        <p:spPr>
          <a:xfrm>
            <a:off x="1513440" y="24775560"/>
            <a:ext cx="27246600" cy="13477320"/>
          </a:xfrm>
          <a:prstGeom prst="rect">
            <a:avLst/>
          </a:prstGeom>
        </p:spPr>
        <p:txBody>
          <a:bodyPr wrap="none"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1513440" y="1707840"/>
            <a:ext cx="27247320" cy="7148880"/>
          </a:xfrm>
          <a:prstGeom prst="rect">
            <a:avLst/>
          </a:prstGeom>
        </p:spPr>
        <p:txBody>
          <a:bodyPr wrap="none" lIns="0" tIns="0" rIns="0" bIns="0" anchor="ctr"/>
          <a:lstStyle/>
          <a:p>
            <a:pPr algn="ctr"/>
            <a:r>
              <a:rPr lang="en-US"/>
              <a:t>Click to edit the title text format</a:t>
            </a:r>
            <a:endParaRPr/>
          </a:p>
        </p:txBody>
      </p:sp>
      <p:sp>
        <p:nvSpPr>
          <p:cNvPr id="3" name="PlaceHolder 2"/>
          <p:cNvSpPr>
            <a:spLocks noGrp="1"/>
          </p:cNvSpPr>
          <p:nvPr>
            <p:ph type="body"/>
          </p:nvPr>
        </p:nvSpPr>
        <p:spPr>
          <a:xfrm>
            <a:off x="1513440" y="10017720"/>
            <a:ext cx="27247320" cy="28254960"/>
          </a:xfrm>
          <a:prstGeom prst="rect">
            <a:avLst/>
          </a:prstGeom>
        </p:spPr>
        <p:txBody>
          <a:bodyPr wrap="none" lIns="0" tIns="0" rIns="0" bIns="0"/>
          <a:lstStyle/>
          <a:p>
            <a:pPr>
              <a:buSzPct val="45000"/>
              <a:buFont typeface="StarSymbol"/>
              <a:buChar char=""/>
            </a:pPr>
            <a:r>
              <a:rPr lang="en-US"/>
              <a:t>Click to edit the outline text format</a:t>
            </a:r>
            <a:endParaRPr/>
          </a:p>
          <a:p>
            <a:pPr lvl="1">
              <a:buSzPct val="45000"/>
              <a:buFont typeface="StarSymbol"/>
              <a:buChar char=""/>
            </a:pPr>
            <a:r>
              <a:rPr lang="en-US"/>
              <a:t>Second Outline Level</a:t>
            </a:r>
            <a:endParaRPr/>
          </a:p>
          <a:p>
            <a:pPr lvl="2">
              <a:buSzPct val="75000"/>
              <a:buFont typeface="StarSymbol"/>
              <a:buChar char=""/>
            </a:pPr>
            <a:r>
              <a:rPr lang="en-US"/>
              <a:t>Third Outline Level</a:t>
            </a:r>
            <a:endParaRPr/>
          </a:p>
          <a:p>
            <a:pPr lvl="3">
              <a:buSzPct val="45000"/>
              <a:buFont typeface="StarSymbol"/>
              <a:buChar char=""/>
            </a:pPr>
            <a:r>
              <a:rPr lang="en-US"/>
              <a:t>Fourth Outline Level</a:t>
            </a:r>
            <a:endParaRPr/>
          </a:p>
          <a:p>
            <a:pPr lvl="4">
              <a:buSzPct val="75000"/>
              <a:buFont typeface="StarSymbol"/>
              <a:buChar char=""/>
            </a:pPr>
            <a:r>
              <a:rPr lang="en-US"/>
              <a:t>Fifth Outline Level</a:t>
            </a:r>
            <a:endParaRPr/>
          </a:p>
          <a:p>
            <a:pPr lvl="5">
              <a:buSzPct val="45000"/>
              <a:buFont typeface="StarSymbol"/>
              <a:buChar char=""/>
            </a:pPr>
            <a:r>
              <a:rPr lang="en-US"/>
              <a:t>Sixth Outline Level</a:t>
            </a:r>
            <a:endParaRPr/>
          </a:p>
          <a:p>
            <a:pPr lvl="6">
              <a:buSzPct val="45000"/>
              <a:buFont typeface="StarSymbol"/>
              <a:buChar char=""/>
            </a:pPr>
            <a:r>
              <a:rPr lang="en-US"/>
              <a:t>Seventh Outline Level</a:t>
            </a:r>
            <a:endParaRPr/>
          </a:p>
          <a:p>
            <a:pPr lvl="7">
              <a:buSzPct val="45000"/>
              <a:buFont typeface="StarSymbol"/>
              <a:buChar char=""/>
            </a:pPr>
            <a:r>
              <a:rPr lang="en-US"/>
              <a:t>Eighth Outline Level</a:t>
            </a:r>
            <a:endParaRPr/>
          </a:p>
          <a:p>
            <a:pPr lvl="8">
              <a:buSzPct val="45000"/>
              <a:buFont typeface="StarSymbol"/>
              <a:buChar char=""/>
            </a:pPr>
            <a:r>
              <a:rPr lang="en-US"/>
              <a:t>Ninth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ustomShape 2"/>
          <p:cNvSpPr/>
          <p:nvPr/>
        </p:nvSpPr>
        <p:spPr>
          <a:xfrm>
            <a:off x="72180" y="-532137"/>
            <a:ext cx="30274200" cy="6101872"/>
          </a:xfrm>
          <a:prstGeom prst="rect">
            <a:avLst/>
          </a:prstGeom>
        </p:spPr>
        <p:txBody>
          <a:bodyPr lIns="90000" tIns="45000" rIns="90000" bIns="45000"/>
          <a:lstStyle/>
          <a:p>
            <a:pPr algn="ctr"/>
            <a:endParaRPr dirty="0">
              <a:solidFill>
                <a:srgbClr val="425052"/>
              </a:solidFill>
            </a:endParaRPr>
          </a:p>
          <a:p>
            <a:pPr algn="ctr"/>
            <a:endParaRPr lang="de-DE" dirty="0">
              <a:solidFill>
                <a:srgbClr val="425052"/>
              </a:solidFill>
            </a:endParaRPr>
          </a:p>
          <a:p>
            <a:pPr algn="ctr"/>
            <a:endParaRPr lang="de-DE" sz="800" dirty="0">
              <a:solidFill>
                <a:srgbClr val="425052"/>
              </a:solidFill>
            </a:endParaRPr>
          </a:p>
          <a:p>
            <a:pPr algn="ctr"/>
            <a:endParaRPr lang="de-DE" dirty="0">
              <a:solidFill>
                <a:srgbClr val="425052"/>
              </a:solidFill>
            </a:endParaRPr>
          </a:p>
          <a:p>
            <a:pPr algn="ctr"/>
            <a:endParaRPr dirty="0">
              <a:solidFill>
                <a:srgbClr val="425052"/>
              </a:solidFill>
            </a:endParaRPr>
          </a:p>
          <a:p>
            <a:pPr algn="ctr"/>
            <a:r>
              <a:rPr lang="en-US" sz="9600" b="1" dirty="0">
                <a:solidFill>
                  <a:srgbClr val="425052"/>
                </a:solidFill>
                <a:latin typeface="Arial"/>
                <a:ea typeface="Arial"/>
              </a:rPr>
              <a:t>Efficient Exploration for Maneuver </a:t>
            </a:r>
            <a:br>
              <a:rPr lang="en-US" sz="9600" b="1" dirty="0">
                <a:solidFill>
                  <a:srgbClr val="425052"/>
                </a:solidFill>
                <a:latin typeface="Arial"/>
                <a:ea typeface="Arial"/>
              </a:rPr>
            </a:br>
            <a:r>
              <a:rPr lang="en-US" sz="9600" b="1" dirty="0">
                <a:solidFill>
                  <a:srgbClr val="425052"/>
                </a:solidFill>
                <a:latin typeface="Arial"/>
                <a:ea typeface="Arial"/>
              </a:rPr>
              <a:t>Identification in Automotive Data</a:t>
            </a:r>
          </a:p>
          <a:p>
            <a:pPr algn="ctr"/>
            <a:r>
              <a:rPr lang="en-US" sz="7200" dirty="0">
                <a:solidFill>
                  <a:srgbClr val="425052"/>
                </a:solidFill>
                <a:latin typeface="Arial"/>
              </a:rPr>
              <a:t>M. Cagri Kaya</a:t>
            </a:r>
            <a:br>
              <a:rPr lang="en-US" sz="7200" dirty="0">
                <a:solidFill>
                  <a:srgbClr val="425052"/>
                </a:solidFill>
                <a:latin typeface="Arial"/>
              </a:rPr>
            </a:br>
            <a:r>
              <a:rPr lang="en-US" sz="7200" dirty="0">
                <a:solidFill>
                  <a:srgbClr val="425052"/>
                </a:solidFill>
                <a:latin typeface="Arial"/>
              </a:rPr>
              <a:t> Chalmers University of Technology</a:t>
            </a:r>
          </a:p>
          <a:p>
            <a:pPr algn="ctr"/>
            <a:r>
              <a:rPr lang="en-US" sz="4800" dirty="0">
                <a:solidFill>
                  <a:srgbClr val="425052"/>
                </a:solidFill>
                <a:latin typeface="Arial"/>
              </a:rPr>
              <a:t>Department of Computer Science and Engineering</a:t>
            </a:r>
            <a:endParaRPr dirty="0">
              <a:solidFill>
                <a:srgbClr val="425052"/>
              </a:solidFill>
            </a:endParaRPr>
          </a:p>
        </p:txBody>
      </p:sp>
      <p:sp>
        <p:nvSpPr>
          <p:cNvPr id="38" name="CustomShape 4"/>
          <p:cNvSpPr/>
          <p:nvPr/>
        </p:nvSpPr>
        <p:spPr>
          <a:xfrm>
            <a:off x="0" y="6816240"/>
            <a:ext cx="30302422" cy="392040"/>
          </a:xfrm>
          <a:prstGeom prst="rect">
            <a:avLst/>
          </a:prstGeom>
          <a:solidFill>
            <a:srgbClr val="00A99C"/>
          </a:solidFill>
        </p:spPr>
        <p:txBody>
          <a:bodyPr/>
          <a:lstStyle/>
          <a:p>
            <a:endParaRPr lang="en-SE"/>
          </a:p>
        </p:txBody>
      </p:sp>
      <p:sp>
        <p:nvSpPr>
          <p:cNvPr id="39" name="CustomShape 5"/>
          <p:cNvSpPr/>
          <p:nvPr/>
        </p:nvSpPr>
        <p:spPr>
          <a:xfrm>
            <a:off x="1501919" y="8809602"/>
            <a:ext cx="27796427" cy="3762408"/>
          </a:xfrm>
          <a:prstGeom prst="rect">
            <a:avLst/>
          </a:prstGeom>
        </p:spPr>
        <p:txBody>
          <a:bodyPr lIns="90000" tIns="45000" rIns="90000" bIns="45000"/>
          <a:lstStyle/>
          <a:p>
            <a:r>
              <a:rPr lang="en-US" sz="3600" dirty="0"/>
              <a:t>The volume of automotive data collected by OEMs, technology companies, and researchers is continuously growing. However, much of this data remains un-annotated, with events during trips not labeled, which limits its utility. Annotated data is essential for monitoring driving behavior, assessing driver states, and training machine learning models. Given the scale of the data, manual annotation is time-consuming and resource-intensive. This study proposes an efficient method for detecting driving events using a limited amount of small-scale IMU and CAN data, while ensuring GDPR compliance by avoiding the use of cameras and GPS.</a:t>
            </a:r>
            <a:endParaRPr lang="en-US" sz="3600" dirty="0">
              <a:solidFill>
                <a:srgbClr val="000000"/>
              </a:solidFill>
            </a:endParaRPr>
          </a:p>
        </p:txBody>
      </p:sp>
      <p:sp>
        <p:nvSpPr>
          <p:cNvPr id="42" name="Line 8"/>
          <p:cNvSpPr/>
          <p:nvPr/>
        </p:nvSpPr>
        <p:spPr>
          <a:xfrm flipH="1">
            <a:off x="15186664" y="12659148"/>
            <a:ext cx="22616" cy="27815784"/>
          </a:xfrm>
          <a:prstGeom prst="line">
            <a:avLst/>
          </a:prstGeom>
          <a:ln w="76320">
            <a:solidFill>
              <a:srgbClr val="00A99C"/>
            </a:solidFill>
            <a:round/>
          </a:ln>
        </p:spPr>
        <p:txBody>
          <a:bodyPr/>
          <a:lstStyle/>
          <a:p>
            <a:endParaRPr lang="en-SE" dirty="0"/>
          </a:p>
        </p:txBody>
      </p:sp>
      <p:sp>
        <p:nvSpPr>
          <p:cNvPr id="44" name="CustomShape 10"/>
          <p:cNvSpPr/>
          <p:nvPr/>
        </p:nvSpPr>
        <p:spPr>
          <a:xfrm>
            <a:off x="31553640" y="12659148"/>
            <a:ext cx="183600" cy="1353240"/>
          </a:xfrm>
          <a:prstGeom prst="rect">
            <a:avLst/>
          </a:prstGeom>
        </p:spPr>
        <p:txBody>
          <a:bodyPr/>
          <a:lstStyle/>
          <a:p>
            <a:endParaRPr lang="en-SE"/>
          </a:p>
        </p:txBody>
      </p:sp>
      <p:sp>
        <p:nvSpPr>
          <p:cNvPr id="45" name="CustomShape 11"/>
          <p:cNvSpPr/>
          <p:nvPr/>
        </p:nvSpPr>
        <p:spPr>
          <a:xfrm>
            <a:off x="154960" y="13628982"/>
            <a:ext cx="15127200" cy="1186920"/>
          </a:xfrm>
          <a:prstGeom prst="rect">
            <a:avLst/>
          </a:prstGeom>
        </p:spPr>
        <p:txBody>
          <a:bodyPr lIns="90000" tIns="45000" rIns="90000" bIns="45000"/>
          <a:lstStyle/>
          <a:p>
            <a:pPr algn="ctr"/>
            <a:r>
              <a:rPr lang="en-US" sz="7200" b="1" dirty="0">
                <a:solidFill>
                  <a:srgbClr val="425052"/>
                </a:solidFill>
                <a:latin typeface="Arial"/>
              </a:rPr>
              <a:t>Why is annotation needed?</a:t>
            </a:r>
            <a:endParaRPr dirty="0">
              <a:solidFill>
                <a:srgbClr val="425052"/>
              </a:solidFill>
            </a:endParaRPr>
          </a:p>
        </p:txBody>
      </p:sp>
      <p:sp>
        <p:nvSpPr>
          <p:cNvPr id="49" name="CustomShape 15"/>
          <p:cNvSpPr/>
          <p:nvPr/>
        </p:nvSpPr>
        <p:spPr>
          <a:xfrm>
            <a:off x="14747175" y="40054271"/>
            <a:ext cx="598680" cy="1026167"/>
          </a:xfrm>
          <a:prstGeom prst="rect">
            <a:avLst/>
          </a:prstGeom>
          <a:solidFill>
            <a:srgbClr val="FFFFFF"/>
          </a:solidFill>
          <a:ln w="9360">
            <a:solidFill>
              <a:srgbClr val="FFFFFF"/>
            </a:solidFill>
            <a:round/>
          </a:ln>
        </p:spPr>
        <p:txBody>
          <a:bodyPr/>
          <a:lstStyle/>
          <a:p>
            <a:endParaRPr lang="en-SE"/>
          </a:p>
        </p:txBody>
      </p:sp>
      <p:sp>
        <p:nvSpPr>
          <p:cNvPr id="50" name="CustomShape 16"/>
          <p:cNvSpPr/>
          <p:nvPr/>
        </p:nvSpPr>
        <p:spPr>
          <a:xfrm>
            <a:off x="14809680" y="12436642"/>
            <a:ext cx="862560" cy="862560"/>
          </a:xfrm>
          <a:prstGeom prst="rect">
            <a:avLst/>
          </a:prstGeom>
          <a:solidFill>
            <a:srgbClr val="FFFFFF"/>
          </a:solidFill>
          <a:ln w="9360">
            <a:solidFill>
              <a:srgbClr val="FFFFFF"/>
            </a:solidFill>
            <a:round/>
          </a:ln>
        </p:spPr>
        <p:txBody>
          <a:bodyPr/>
          <a:lstStyle/>
          <a:p>
            <a:endParaRPr lang="en-SE"/>
          </a:p>
        </p:txBody>
      </p:sp>
      <p:sp>
        <p:nvSpPr>
          <p:cNvPr id="51" name="CustomShape 17"/>
          <p:cNvSpPr/>
          <p:nvPr/>
        </p:nvSpPr>
        <p:spPr>
          <a:xfrm>
            <a:off x="0" y="12360348"/>
            <a:ext cx="30302422" cy="392040"/>
          </a:xfrm>
          <a:prstGeom prst="rect">
            <a:avLst/>
          </a:prstGeom>
          <a:solidFill>
            <a:srgbClr val="00A99C"/>
          </a:solidFill>
        </p:spPr>
        <p:txBody>
          <a:bodyPr/>
          <a:lstStyle/>
          <a:p>
            <a:endParaRPr lang="en-SE"/>
          </a:p>
        </p:txBody>
      </p:sp>
      <p:sp>
        <p:nvSpPr>
          <p:cNvPr id="59" name="CustomShape 24"/>
          <p:cNvSpPr/>
          <p:nvPr/>
        </p:nvSpPr>
        <p:spPr>
          <a:xfrm>
            <a:off x="0" y="32943519"/>
            <a:ext cx="15141600" cy="1186920"/>
          </a:xfrm>
          <a:prstGeom prst="rect">
            <a:avLst/>
          </a:prstGeom>
        </p:spPr>
        <p:txBody>
          <a:bodyPr lIns="90000" tIns="45000" rIns="90000" bIns="45000"/>
          <a:lstStyle/>
          <a:p>
            <a:pPr algn="ctr"/>
            <a:r>
              <a:rPr lang="en-US" sz="7200" b="1" dirty="0">
                <a:solidFill>
                  <a:srgbClr val="425052"/>
                </a:solidFill>
                <a:latin typeface="Arial"/>
                <a:ea typeface="Arial"/>
              </a:rPr>
              <a:t>References</a:t>
            </a:r>
            <a:endParaRPr dirty="0">
              <a:solidFill>
                <a:srgbClr val="425052"/>
              </a:solidFill>
            </a:endParaRPr>
          </a:p>
        </p:txBody>
      </p:sp>
      <p:grpSp>
        <p:nvGrpSpPr>
          <p:cNvPr id="69" name="Grupp 9"/>
          <p:cNvGrpSpPr/>
          <p:nvPr/>
        </p:nvGrpSpPr>
        <p:grpSpPr>
          <a:xfrm>
            <a:off x="0" y="40474933"/>
            <a:ext cx="30302422" cy="2372702"/>
            <a:chOff x="0" y="6142018"/>
            <a:chExt cx="9144000" cy="715982"/>
          </a:xfrm>
        </p:grpSpPr>
        <p:sp>
          <p:nvSpPr>
            <p:cNvPr id="70" name="Rektangel 6"/>
            <p:cNvSpPr/>
            <p:nvPr userDrawn="1"/>
          </p:nvSpPr>
          <p:spPr>
            <a:xfrm>
              <a:off x="0" y="6209731"/>
              <a:ext cx="9144000" cy="648269"/>
            </a:xfrm>
            <a:prstGeom prst="rect">
              <a:avLst/>
            </a:prstGeom>
            <a:solidFill>
              <a:srgbClr val="00A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2" name="Rektangel 8"/>
            <p:cNvSpPr/>
            <p:nvPr userDrawn="1"/>
          </p:nvSpPr>
          <p:spPr>
            <a:xfrm>
              <a:off x="0" y="6142018"/>
              <a:ext cx="9144000" cy="45719"/>
            </a:xfrm>
            <a:prstGeom prst="rect">
              <a:avLst/>
            </a:prstGeom>
            <a:solidFill>
              <a:srgbClr val="00A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sp>
        <p:nvSpPr>
          <p:cNvPr id="73" name="Rektangel 6"/>
          <p:cNvSpPr/>
          <p:nvPr/>
        </p:nvSpPr>
        <p:spPr>
          <a:xfrm>
            <a:off x="-28222" y="4665"/>
            <a:ext cx="30302422" cy="652204"/>
          </a:xfrm>
          <a:prstGeom prst="rect">
            <a:avLst/>
          </a:prstGeom>
          <a:solidFill>
            <a:srgbClr val="00A9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0" name="CustomShape 9"/>
          <p:cNvSpPr/>
          <p:nvPr/>
        </p:nvSpPr>
        <p:spPr>
          <a:xfrm>
            <a:off x="974038" y="34239742"/>
            <a:ext cx="13489044" cy="6820200"/>
          </a:xfrm>
          <a:prstGeom prst="rect">
            <a:avLst/>
          </a:prstGeom>
        </p:spPr>
        <p:txBody>
          <a:bodyPr lIns="90000" tIns="45000" rIns="90000" bIns="45000"/>
          <a:lstStyle/>
          <a:p>
            <a:pPr marL="742950" indent="-742950">
              <a:buFont typeface="+mj-lt"/>
              <a:buAutoNum type="arabicPeriod"/>
            </a:pPr>
            <a:r>
              <a:rPr lang="en-GB" sz="3600" b="0" i="0" dirty="0">
                <a:solidFill>
                  <a:srgbClr val="222222"/>
                </a:solidFill>
                <a:effectLst/>
                <a:latin typeface="Arial" panose="020B0604020202020204" pitchFamily="34" charset="0"/>
              </a:rPr>
              <a:t>Berger, C., </a:t>
            </a:r>
            <a:r>
              <a:rPr lang="en-GB" sz="3600" b="0" i="0" dirty="0" err="1">
                <a:solidFill>
                  <a:srgbClr val="222222"/>
                </a:solidFill>
                <a:effectLst/>
                <a:latin typeface="Arial" panose="020B0604020202020204" pitchFamily="34" charset="0"/>
              </a:rPr>
              <a:t>Cabrero</a:t>
            </a:r>
            <a:r>
              <a:rPr lang="en-GB" sz="3600" b="0" i="0" dirty="0">
                <a:solidFill>
                  <a:srgbClr val="222222"/>
                </a:solidFill>
                <a:effectLst/>
                <a:latin typeface="Arial" panose="020B0604020202020204" pitchFamily="34" charset="0"/>
              </a:rPr>
              <a:t>-Daniel, B., Kaya, M.C., </a:t>
            </a:r>
            <a:r>
              <a:rPr lang="en-GB" sz="3600" b="0" i="0" dirty="0" err="1">
                <a:solidFill>
                  <a:srgbClr val="222222"/>
                </a:solidFill>
                <a:effectLst/>
                <a:latin typeface="Arial" panose="020B0604020202020204" pitchFamily="34" charset="0"/>
              </a:rPr>
              <a:t>Darestani</a:t>
            </a:r>
            <a:r>
              <a:rPr lang="en-GB" sz="3600" b="0" i="0" dirty="0">
                <a:solidFill>
                  <a:srgbClr val="222222"/>
                </a:solidFill>
                <a:effectLst/>
                <a:latin typeface="Arial" panose="020B0604020202020204" pitchFamily="34" charset="0"/>
              </a:rPr>
              <a:t>, M.E. and Shiels, H., 2023, September. Systematic Evaluation of Applying Space-Filling Curves to Automotive </a:t>
            </a:r>
            <a:r>
              <a:rPr lang="en-GB" sz="3600" b="0" i="0" dirty="0" err="1">
                <a:solidFill>
                  <a:srgbClr val="222222"/>
                </a:solidFill>
                <a:effectLst/>
                <a:latin typeface="Arial" panose="020B0604020202020204" pitchFamily="34" charset="0"/>
              </a:rPr>
              <a:t>Maneuver</a:t>
            </a:r>
            <a:r>
              <a:rPr lang="en-GB" sz="3600" b="0" i="0" dirty="0">
                <a:solidFill>
                  <a:srgbClr val="222222"/>
                </a:solidFill>
                <a:effectLst/>
                <a:latin typeface="Arial" panose="020B0604020202020204" pitchFamily="34" charset="0"/>
              </a:rPr>
              <a:t> Detection. In </a:t>
            </a:r>
            <a:r>
              <a:rPr lang="en-GB" sz="3600" b="0" i="1" dirty="0">
                <a:solidFill>
                  <a:srgbClr val="222222"/>
                </a:solidFill>
                <a:effectLst/>
                <a:latin typeface="Arial" panose="020B0604020202020204" pitchFamily="34" charset="0"/>
              </a:rPr>
              <a:t>2023 IEEE 26th International Conference on Intelligent Transportation Systems (ITSC)</a:t>
            </a:r>
            <a:r>
              <a:rPr lang="en-GB" sz="3600" b="0" i="0" dirty="0">
                <a:solidFill>
                  <a:srgbClr val="222222"/>
                </a:solidFill>
                <a:effectLst/>
                <a:latin typeface="Arial" panose="020B0604020202020204" pitchFamily="34" charset="0"/>
              </a:rPr>
              <a:t> (pp. 2932-2938). IEEE.</a:t>
            </a:r>
            <a:endParaRPr lang="sv-SE" sz="3600" dirty="0"/>
          </a:p>
          <a:p>
            <a:pPr marL="742950" indent="-742950">
              <a:buFont typeface="+mj-lt"/>
              <a:buAutoNum type="arabicPeriod"/>
            </a:pPr>
            <a:r>
              <a:rPr lang="en-GB" sz="3600" b="0" i="0" dirty="0">
                <a:solidFill>
                  <a:srgbClr val="222222"/>
                </a:solidFill>
                <a:effectLst/>
                <a:latin typeface="Arial" panose="020B0604020202020204" pitchFamily="34" charset="0"/>
              </a:rPr>
              <a:t>Schafer, H., Santana, E., Haden, A. and </a:t>
            </a:r>
            <a:r>
              <a:rPr lang="en-GB" sz="3600" b="0" i="0" dirty="0" err="1">
                <a:solidFill>
                  <a:srgbClr val="222222"/>
                </a:solidFill>
                <a:effectLst/>
                <a:latin typeface="Arial" panose="020B0604020202020204" pitchFamily="34" charset="0"/>
              </a:rPr>
              <a:t>Biasini</a:t>
            </a:r>
            <a:r>
              <a:rPr lang="en-GB" sz="3600" b="0" i="0" dirty="0">
                <a:solidFill>
                  <a:srgbClr val="222222"/>
                </a:solidFill>
                <a:effectLst/>
                <a:latin typeface="Arial" panose="020B0604020202020204" pitchFamily="34" charset="0"/>
              </a:rPr>
              <a:t>, R., 2018. A commute in data: The comma2k19 dataset. </a:t>
            </a:r>
            <a:r>
              <a:rPr lang="en-GB" sz="3600" b="0" i="1" dirty="0" err="1">
                <a:solidFill>
                  <a:srgbClr val="222222"/>
                </a:solidFill>
                <a:effectLst/>
                <a:latin typeface="Arial" panose="020B0604020202020204" pitchFamily="34" charset="0"/>
              </a:rPr>
              <a:t>arXiv</a:t>
            </a:r>
            <a:r>
              <a:rPr lang="en-GB" sz="3600" b="0" i="1" dirty="0">
                <a:solidFill>
                  <a:srgbClr val="222222"/>
                </a:solidFill>
                <a:effectLst/>
                <a:latin typeface="Arial" panose="020B0604020202020204" pitchFamily="34" charset="0"/>
              </a:rPr>
              <a:t> preprint arXiv:1812.05752</a:t>
            </a:r>
            <a:r>
              <a:rPr lang="en-GB" sz="3600" b="0" i="0" dirty="0">
                <a:solidFill>
                  <a:srgbClr val="222222"/>
                </a:solidFill>
                <a:effectLst/>
                <a:latin typeface="Arial" panose="020B0604020202020204" pitchFamily="34" charset="0"/>
              </a:rPr>
              <a:t>.</a:t>
            </a:r>
            <a:endParaRPr lang="sv-SE" sz="3600" b="0" i="0" dirty="0">
              <a:solidFill>
                <a:srgbClr val="222222"/>
              </a:solidFill>
              <a:effectLst/>
              <a:latin typeface="Arial" panose="020B0604020202020204" pitchFamily="34" charset="0"/>
            </a:endParaRPr>
          </a:p>
        </p:txBody>
      </p:sp>
      <p:sp>
        <p:nvSpPr>
          <p:cNvPr id="57" name="CustomShape 7"/>
          <p:cNvSpPr/>
          <p:nvPr/>
        </p:nvSpPr>
        <p:spPr>
          <a:xfrm>
            <a:off x="1501918" y="7381729"/>
            <a:ext cx="28618281" cy="1186920"/>
          </a:xfrm>
          <a:prstGeom prst="rect">
            <a:avLst/>
          </a:prstGeom>
        </p:spPr>
        <p:txBody>
          <a:bodyPr lIns="90000" tIns="45000" rIns="90000" bIns="45000"/>
          <a:lstStyle/>
          <a:p>
            <a:r>
              <a:rPr lang="en-US" sz="7200" b="1" dirty="0">
                <a:solidFill>
                  <a:srgbClr val="425052"/>
                </a:solidFill>
                <a:latin typeface="Arial"/>
              </a:rPr>
              <a:t>Abstract</a:t>
            </a:r>
            <a:endParaRPr dirty="0">
              <a:solidFill>
                <a:srgbClr val="425052"/>
              </a:solidFill>
            </a:endParaRPr>
          </a:p>
        </p:txBody>
      </p:sp>
      <p:sp>
        <p:nvSpPr>
          <p:cNvPr id="74" name="CustomShape 9"/>
          <p:cNvSpPr/>
          <p:nvPr/>
        </p:nvSpPr>
        <p:spPr>
          <a:xfrm>
            <a:off x="16063634" y="15353770"/>
            <a:ext cx="13331608" cy="1384244"/>
          </a:xfrm>
          <a:prstGeom prst="rect">
            <a:avLst/>
          </a:prstGeom>
        </p:spPr>
        <p:txBody>
          <a:bodyPr lIns="90000" tIns="45000" rIns="90000" bIns="45000"/>
          <a:lstStyle/>
          <a:p>
            <a:pPr algn="just"/>
            <a:endParaRPr lang="en-US" sz="3600" b="1" dirty="0"/>
          </a:p>
        </p:txBody>
      </p:sp>
      <p:sp>
        <p:nvSpPr>
          <p:cNvPr id="90" name="Line 12"/>
          <p:cNvSpPr/>
          <p:nvPr/>
        </p:nvSpPr>
        <p:spPr>
          <a:xfrm>
            <a:off x="1080000" y="32856730"/>
            <a:ext cx="14129280" cy="0"/>
          </a:xfrm>
          <a:prstGeom prst="line">
            <a:avLst/>
          </a:prstGeom>
          <a:ln w="76320">
            <a:solidFill>
              <a:srgbClr val="00A99C"/>
            </a:solidFill>
            <a:round/>
          </a:ln>
        </p:spPr>
        <p:txBody>
          <a:bodyPr/>
          <a:lstStyle/>
          <a:p>
            <a:endParaRPr lang="en-SE"/>
          </a:p>
        </p:txBody>
      </p:sp>
      <p:sp>
        <p:nvSpPr>
          <p:cNvPr id="91" name="CustomShape 13"/>
          <p:cNvSpPr/>
          <p:nvPr/>
        </p:nvSpPr>
        <p:spPr>
          <a:xfrm>
            <a:off x="14719931" y="32347857"/>
            <a:ext cx="862560" cy="862560"/>
          </a:xfrm>
          <a:prstGeom prst="rect">
            <a:avLst/>
          </a:prstGeom>
          <a:solidFill>
            <a:srgbClr val="FFFFFF"/>
          </a:solidFill>
          <a:ln w="9360">
            <a:solidFill>
              <a:srgbClr val="FFFFFF"/>
            </a:solidFill>
            <a:round/>
          </a:ln>
        </p:spPr>
        <p:txBody>
          <a:bodyPr/>
          <a:lstStyle/>
          <a:p>
            <a:endParaRPr lang="en-SE"/>
          </a:p>
        </p:txBody>
      </p:sp>
      <p:sp>
        <p:nvSpPr>
          <p:cNvPr id="46" name="CustomShape 11">
            <a:extLst>
              <a:ext uri="{FF2B5EF4-FFF2-40B4-BE49-F238E27FC236}">
                <a16:creationId xmlns:a16="http://schemas.microsoft.com/office/drawing/2014/main" id="{3B89B96D-6FA9-45CD-B2D2-B7A2986C947A}"/>
              </a:ext>
            </a:extLst>
          </p:cNvPr>
          <p:cNvSpPr/>
          <p:nvPr/>
        </p:nvSpPr>
        <p:spPr>
          <a:xfrm>
            <a:off x="581040" y="23206868"/>
            <a:ext cx="15127200" cy="1186920"/>
          </a:xfrm>
          <a:prstGeom prst="rect">
            <a:avLst/>
          </a:prstGeom>
        </p:spPr>
        <p:txBody>
          <a:bodyPr lIns="90000" tIns="45000" rIns="90000" bIns="45000"/>
          <a:lstStyle/>
          <a:p>
            <a:pPr algn="ctr"/>
            <a:r>
              <a:rPr lang="en-US" sz="7200" b="1" dirty="0">
                <a:solidFill>
                  <a:srgbClr val="425052"/>
                </a:solidFill>
                <a:latin typeface="Arial"/>
              </a:rPr>
              <a:t>Roundabout events</a:t>
            </a:r>
            <a:endParaRPr dirty="0">
              <a:solidFill>
                <a:srgbClr val="425052"/>
              </a:solidFill>
            </a:endParaRPr>
          </a:p>
        </p:txBody>
      </p:sp>
      <p:sp>
        <p:nvSpPr>
          <p:cNvPr id="47" name="CustomShape 9">
            <a:extLst>
              <a:ext uri="{FF2B5EF4-FFF2-40B4-BE49-F238E27FC236}">
                <a16:creationId xmlns:a16="http://schemas.microsoft.com/office/drawing/2014/main" id="{0A7CC33F-45E8-434B-8672-7FEB4EA5C0A4}"/>
              </a:ext>
            </a:extLst>
          </p:cNvPr>
          <p:cNvSpPr/>
          <p:nvPr/>
        </p:nvSpPr>
        <p:spPr>
          <a:xfrm>
            <a:off x="1450457" y="14920728"/>
            <a:ext cx="13331608" cy="3755487"/>
          </a:xfrm>
          <a:prstGeom prst="rect">
            <a:avLst/>
          </a:prstGeom>
        </p:spPr>
        <p:txBody>
          <a:bodyPr lIns="90000" tIns="45000" rIns="90000" bIns="45000"/>
          <a:lstStyle/>
          <a:p>
            <a:pPr algn="just"/>
            <a:r>
              <a:rPr lang="en-US" sz="3600" dirty="0">
                <a:solidFill>
                  <a:srgbClr val="000000"/>
                </a:solidFill>
              </a:rPr>
              <a:t>Large-scale field data is un-annotated </a:t>
            </a:r>
            <a:r>
              <a:rPr lang="en-US" sz="3600" dirty="0">
                <a:solidFill>
                  <a:srgbClr val="000000"/>
                </a:solidFill>
                <a:sym typeface="Wingdings" pitchFamily="2" charset="2"/>
              </a:rPr>
              <a:t></a:t>
            </a:r>
            <a:r>
              <a:rPr lang="en-US" sz="3600" dirty="0">
                <a:solidFill>
                  <a:srgbClr val="000000"/>
                </a:solidFill>
              </a:rPr>
              <a:t> less useful</a:t>
            </a:r>
          </a:p>
          <a:p>
            <a:pPr algn="just"/>
            <a:endParaRPr lang="en-US" sz="3600" dirty="0">
              <a:solidFill>
                <a:srgbClr val="000000"/>
              </a:solidFill>
            </a:endParaRPr>
          </a:p>
          <a:p>
            <a:pPr algn="just"/>
            <a:r>
              <a:rPr lang="en-US" sz="3600" dirty="0">
                <a:solidFill>
                  <a:srgbClr val="000000"/>
                </a:solidFill>
              </a:rPr>
              <a:t>Identifying maneuvers, driving events, during a trip makes data useful:</a:t>
            </a:r>
          </a:p>
          <a:p>
            <a:pPr marL="571500" indent="-571500" algn="just">
              <a:buFont typeface="Arial" panose="020B0604020202020204" pitchFamily="34" charset="0"/>
              <a:buChar char="•"/>
            </a:pPr>
            <a:r>
              <a:rPr lang="en-US" sz="3600" dirty="0">
                <a:solidFill>
                  <a:srgbClr val="000000"/>
                </a:solidFill>
              </a:rPr>
              <a:t>On-board: to monitor driving and driver states</a:t>
            </a:r>
          </a:p>
          <a:p>
            <a:pPr marL="571500" indent="-571500" algn="just">
              <a:buFont typeface="Arial" panose="020B0604020202020204" pitchFamily="34" charset="0"/>
              <a:buChar char="•"/>
            </a:pPr>
            <a:r>
              <a:rPr lang="en-US" sz="3600" dirty="0">
                <a:solidFill>
                  <a:srgbClr val="000000"/>
                </a:solidFill>
              </a:rPr>
              <a:t>Off-board: to train and evaluate ML algorithms</a:t>
            </a:r>
          </a:p>
          <a:p>
            <a:pPr algn="just"/>
            <a:endParaRPr lang="en-US" sz="3600" b="1" dirty="0"/>
          </a:p>
        </p:txBody>
      </p:sp>
      <p:pic>
        <p:nvPicPr>
          <p:cNvPr id="1026" name="Picture 2" descr="Collaboration with product development M.Sc. students at Chalmers | Atium">
            <a:extLst>
              <a:ext uri="{FF2B5EF4-FFF2-40B4-BE49-F238E27FC236}">
                <a16:creationId xmlns:a16="http://schemas.microsoft.com/office/drawing/2014/main" id="{16EE7106-9347-1FF7-DA0C-F5CC83F85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29438" y="40940016"/>
            <a:ext cx="7141731" cy="1706691"/>
          </a:xfrm>
          <a:prstGeom prst="rect">
            <a:avLst/>
          </a:prstGeom>
          <a:noFill/>
        </p:spPr>
      </p:pic>
      <p:pic>
        <p:nvPicPr>
          <p:cNvPr id="1030" name="Picture 6" descr="Chalmers University of Technology">
            <a:extLst>
              <a:ext uri="{FF2B5EF4-FFF2-40B4-BE49-F238E27FC236}">
                <a16:creationId xmlns:a16="http://schemas.microsoft.com/office/drawing/2014/main" id="{1546985E-4F5C-7EB3-C53B-96919AA4E8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960" y="1626431"/>
            <a:ext cx="4462530" cy="44625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E8E80AE8-200C-EAA4-8507-CCEAB57B57D2}"/>
              </a:ext>
            </a:extLst>
          </p:cNvPr>
          <p:cNvPicPr>
            <a:picLocks noChangeAspect="1"/>
          </p:cNvPicPr>
          <p:nvPr/>
        </p:nvPicPr>
        <p:blipFill>
          <a:blip r:embed="rId4"/>
          <a:stretch>
            <a:fillRect/>
          </a:stretch>
        </p:blipFill>
        <p:spPr>
          <a:xfrm>
            <a:off x="801860" y="18807201"/>
            <a:ext cx="13537879" cy="3189647"/>
          </a:xfrm>
          <a:prstGeom prst="rect">
            <a:avLst/>
          </a:prstGeom>
        </p:spPr>
      </p:pic>
      <p:sp>
        <p:nvSpPr>
          <p:cNvPr id="84" name="CustomShape 11">
            <a:extLst>
              <a:ext uri="{FF2B5EF4-FFF2-40B4-BE49-F238E27FC236}">
                <a16:creationId xmlns:a16="http://schemas.microsoft.com/office/drawing/2014/main" id="{4C1B9AC0-AD07-9E0F-C4B8-60A33F4BE30C}"/>
              </a:ext>
            </a:extLst>
          </p:cNvPr>
          <p:cNvSpPr/>
          <p:nvPr/>
        </p:nvSpPr>
        <p:spPr>
          <a:xfrm>
            <a:off x="14962080" y="13885426"/>
            <a:ext cx="15127200" cy="1186920"/>
          </a:xfrm>
          <a:prstGeom prst="rect">
            <a:avLst/>
          </a:prstGeom>
        </p:spPr>
        <p:txBody>
          <a:bodyPr lIns="90000" tIns="45000" rIns="90000" bIns="45000"/>
          <a:lstStyle/>
          <a:p>
            <a:pPr algn="ctr"/>
            <a:r>
              <a:rPr lang="en-US" sz="7200" b="1" dirty="0">
                <a:solidFill>
                  <a:srgbClr val="425052"/>
                </a:solidFill>
                <a:latin typeface="Arial"/>
              </a:rPr>
              <a:t>Braking events</a:t>
            </a:r>
            <a:endParaRPr dirty="0">
              <a:solidFill>
                <a:srgbClr val="425052"/>
              </a:solidFill>
            </a:endParaRPr>
          </a:p>
        </p:txBody>
      </p:sp>
      <p:pic>
        <p:nvPicPr>
          <p:cNvPr id="85" name="Content Placeholder 4" descr="A map of a city with blue lines&#10;&#10;Description automatically generated">
            <a:extLst>
              <a:ext uri="{FF2B5EF4-FFF2-40B4-BE49-F238E27FC236}">
                <a16:creationId xmlns:a16="http://schemas.microsoft.com/office/drawing/2014/main" id="{76D97BE6-2FD2-05B9-D2EF-9CB40AC6742B}"/>
              </a:ext>
            </a:extLst>
          </p:cNvPr>
          <p:cNvPicPr>
            <a:picLocks noChangeAspect="1"/>
          </p:cNvPicPr>
          <p:nvPr/>
        </p:nvPicPr>
        <p:blipFill>
          <a:blip r:embed="rId5"/>
          <a:stretch>
            <a:fillRect/>
          </a:stretch>
        </p:blipFill>
        <p:spPr>
          <a:xfrm>
            <a:off x="8854349" y="25066895"/>
            <a:ext cx="5351033" cy="2999822"/>
          </a:xfrm>
          <a:prstGeom prst="rect">
            <a:avLst/>
          </a:prstGeom>
        </p:spPr>
      </p:pic>
      <p:pic>
        <p:nvPicPr>
          <p:cNvPr id="86" name="Picture 85" descr="A graph of a graph&#10;&#10;Description automatically generated with medium confidence">
            <a:extLst>
              <a:ext uri="{FF2B5EF4-FFF2-40B4-BE49-F238E27FC236}">
                <a16:creationId xmlns:a16="http://schemas.microsoft.com/office/drawing/2014/main" id="{1B3C7A23-8FBE-1150-28C7-0E248E887F32}"/>
              </a:ext>
            </a:extLst>
          </p:cNvPr>
          <p:cNvPicPr>
            <a:picLocks noChangeAspect="1"/>
          </p:cNvPicPr>
          <p:nvPr/>
        </p:nvPicPr>
        <p:blipFill>
          <a:blip r:embed="rId6"/>
          <a:stretch>
            <a:fillRect/>
          </a:stretch>
        </p:blipFill>
        <p:spPr>
          <a:xfrm>
            <a:off x="4116498" y="28545445"/>
            <a:ext cx="5476950" cy="4107712"/>
          </a:xfrm>
          <a:prstGeom prst="rect">
            <a:avLst/>
          </a:prstGeom>
        </p:spPr>
      </p:pic>
      <p:pic>
        <p:nvPicPr>
          <p:cNvPr id="88" name="Picture 87" descr="A graph of a number of numbers&#10;&#10;Description automatically generated with medium confidence">
            <a:extLst>
              <a:ext uri="{FF2B5EF4-FFF2-40B4-BE49-F238E27FC236}">
                <a16:creationId xmlns:a16="http://schemas.microsoft.com/office/drawing/2014/main" id="{EB08B770-1427-FD7D-B3A9-BA158A4E1BDE}"/>
              </a:ext>
            </a:extLst>
          </p:cNvPr>
          <p:cNvPicPr>
            <a:picLocks noChangeAspect="1"/>
          </p:cNvPicPr>
          <p:nvPr/>
        </p:nvPicPr>
        <p:blipFill>
          <a:blip r:embed="rId7"/>
          <a:stretch>
            <a:fillRect/>
          </a:stretch>
        </p:blipFill>
        <p:spPr>
          <a:xfrm>
            <a:off x="9165760" y="28545445"/>
            <a:ext cx="5476950" cy="4107713"/>
          </a:xfrm>
          <a:prstGeom prst="rect">
            <a:avLst/>
          </a:prstGeom>
        </p:spPr>
      </p:pic>
      <p:sp>
        <p:nvSpPr>
          <p:cNvPr id="89" name="CustomShape 9">
            <a:extLst>
              <a:ext uri="{FF2B5EF4-FFF2-40B4-BE49-F238E27FC236}">
                <a16:creationId xmlns:a16="http://schemas.microsoft.com/office/drawing/2014/main" id="{1536959B-7F40-1AE2-E61B-C5A61A7A3E05}"/>
              </a:ext>
            </a:extLst>
          </p:cNvPr>
          <p:cNvSpPr/>
          <p:nvPr/>
        </p:nvSpPr>
        <p:spPr>
          <a:xfrm>
            <a:off x="1080000" y="24615080"/>
            <a:ext cx="7369750" cy="3857476"/>
          </a:xfrm>
          <a:prstGeom prst="rect">
            <a:avLst/>
          </a:prstGeom>
        </p:spPr>
        <p:txBody>
          <a:bodyPr lIns="90000" tIns="45000" rIns="90000" bIns="45000"/>
          <a:lstStyle/>
          <a:p>
            <a:pPr algn="just"/>
            <a:r>
              <a:rPr lang="en-US" sz="3600" dirty="0">
                <a:solidFill>
                  <a:srgbClr val="000000"/>
                </a:solidFill>
              </a:rPr>
              <a:t>Efficient detection of roundabouts in a trip using a combination of:</a:t>
            </a:r>
          </a:p>
          <a:p>
            <a:pPr algn="just"/>
            <a:r>
              <a:rPr lang="en-US" sz="3600" dirty="0">
                <a:solidFill>
                  <a:srgbClr val="000000"/>
                </a:solidFill>
              </a:rPr>
              <a:t>- Longitudinal, lateral, vertical 		   </a:t>
            </a:r>
            <a:br>
              <a:rPr lang="en-US" sz="3600" dirty="0">
                <a:solidFill>
                  <a:srgbClr val="000000"/>
                </a:solidFill>
              </a:rPr>
            </a:br>
            <a:r>
              <a:rPr lang="en-US" sz="3600" dirty="0">
                <a:solidFill>
                  <a:srgbClr val="000000"/>
                </a:solidFill>
              </a:rPr>
              <a:t>    acceleration</a:t>
            </a:r>
          </a:p>
          <a:p>
            <a:pPr algn="just"/>
            <a:r>
              <a:rPr lang="en-US" sz="3600" dirty="0">
                <a:solidFill>
                  <a:srgbClr val="000000"/>
                </a:solidFill>
              </a:rPr>
              <a:t> - Steering wheel angle</a:t>
            </a:r>
          </a:p>
          <a:p>
            <a:pPr algn="just"/>
            <a:r>
              <a:rPr lang="en-US" sz="3600" dirty="0">
                <a:solidFill>
                  <a:srgbClr val="000000"/>
                </a:solidFill>
              </a:rPr>
              <a:t> - Yaw, pitch, roll rate</a:t>
            </a:r>
          </a:p>
          <a:p>
            <a:pPr algn="just"/>
            <a:r>
              <a:rPr lang="en-US" sz="3600" dirty="0">
                <a:solidFill>
                  <a:srgbClr val="000000"/>
                </a:solidFill>
              </a:rPr>
              <a:t> - SFC algorithms: Morton / Hilbert</a:t>
            </a:r>
          </a:p>
          <a:p>
            <a:pPr algn="just"/>
            <a:endParaRPr lang="en-US" sz="3600" dirty="0">
              <a:solidFill>
                <a:srgbClr val="000000"/>
              </a:solidFill>
            </a:endParaRPr>
          </a:p>
          <a:p>
            <a:pPr algn="just"/>
            <a:endParaRPr lang="en-US" sz="3600" dirty="0">
              <a:solidFill>
                <a:srgbClr val="000000"/>
              </a:solidFill>
            </a:endParaRPr>
          </a:p>
          <a:p>
            <a:pPr algn="just"/>
            <a:endParaRPr lang="en-US" sz="3600" b="1" dirty="0"/>
          </a:p>
        </p:txBody>
      </p:sp>
      <p:pic>
        <p:nvPicPr>
          <p:cNvPr id="92" name="Picture 91">
            <a:extLst>
              <a:ext uri="{FF2B5EF4-FFF2-40B4-BE49-F238E27FC236}">
                <a16:creationId xmlns:a16="http://schemas.microsoft.com/office/drawing/2014/main" id="{BBE099C0-EF3D-A3EC-40EF-A2283ADE457F}"/>
              </a:ext>
            </a:extLst>
          </p:cNvPr>
          <p:cNvPicPr>
            <a:picLocks noChangeAspect="1"/>
          </p:cNvPicPr>
          <p:nvPr/>
        </p:nvPicPr>
        <p:blipFill>
          <a:blip r:embed="rId8"/>
          <a:stretch>
            <a:fillRect/>
          </a:stretch>
        </p:blipFill>
        <p:spPr>
          <a:xfrm>
            <a:off x="1351206" y="30387814"/>
            <a:ext cx="2274651" cy="2246912"/>
          </a:xfrm>
          <a:prstGeom prst="rect">
            <a:avLst/>
          </a:prstGeom>
        </p:spPr>
      </p:pic>
      <p:sp>
        <p:nvSpPr>
          <p:cNvPr id="93" name="CustomShape 9">
            <a:extLst>
              <a:ext uri="{FF2B5EF4-FFF2-40B4-BE49-F238E27FC236}">
                <a16:creationId xmlns:a16="http://schemas.microsoft.com/office/drawing/2014/main" id="{3E41351F-C7BE-F8E8-ADAD-3D5CA339845E}"/>
              </a:ext>
            </a:extLst>
          </p:cNvPr>
          <p:cNvSpPr/>
          <p:nvPr/>
        </p:nvSpPr>
        <p:spPr>
          <a:xfrm>
            <a:off x="1149050" y="28816522"/>
            <a:ext cx="2998420" cy="767725"/>
          </a:xfrm>
          <a:prstGeom prst="rect">
            <a:avLst/>
          </a:prstGeom>
        </p:spPr>
        <p:txBody>
          <a:bodyPr lIns="90000" tIns="45000" rIns="90000" bIns="45000"/>
          <a:lstStyle/>
          <a:p>
            <a:pPr algn="just"/>
            <a:r>
              <a:rPr lang="en-US" sz="3600" dirty="0">
                <a:solidFill>
                  <a:srgbClr val="00B050"/>
                </a:solidFill>
              </a:rPr>
              <a:t>Published [1]</a:t>
            </a:r>
            <a:endParaRPr lang="en-US" sz="3600" b="1" dirty="0">
              <a:solidFill>
                <a:srgbClr val="00B050"/>
              </a:solidFill>
            </a:endParaRPr>
          </a:p>
        </p:txBody>
      </p:sp>
      <p:sp>
        <p:nvSpPr>
          <p:cNvPr id="94" name="Down Arrow 93">
            <a:extLst>
              <a:ext uri="{FF2B5EF4-FFF2-40B4-BE49-F238E27FC236}">
                <a16:creationId xmlns:a16="http://schemas.microsoft.com/office/drawing/2014/main" id="{AF803ED0-BBE7-990F-CDD7-C0CC362CE49A}"/>
              </a:ext>
            </a:extLst>
          </p:cNvPr>
          <p:cNvSpPr/>
          <p:nvPr/>
        </p:nvSpPr>
        <p:spPr>
          <a:xfrm>
            <a:off x="2216710" y="29507108"/>
            <a:ext cx="431550" cy="854345"/>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E"/>
          </a:p>
        </p:txBody>
      </p:sp>
      <p:sp>
        <p:nvSpPr>
          <p:cNvPr id="97" name="CustomShape 9">
            <a:extLst>
              <a:ext uri="{FF2B5EF4-FFF2-40B4-BE49-F238E27FC236}">
                <a16:creationId xmlns:a16="http://schemas.microsoft.com/office/drawing/2014/main" id="{629CB6D2-8865-257C-B40E-B60968AED020}"/>
              </a:ext>
            </a:extLst>
          </p:cNvPr>
          <p:cNvSpPr/>
          <p:nvPr/>
        </p:nvSpPr>
        <p:spPr>
          <a:xfrm>
            <a:off x="16422575" y="22973205"/>
            <a:ext cx="13331608" cy="1384244"/>
          </a:xfrm>
          <a:prstGeom prst="rect">
            <a:avLst/>
          </a:prstGeom>
        </p:spPr>
        <p:txBody>
          <a:bodyPr lIns="90000" tIns="45000" rIns="90000" bIns="45000"/>
          <a:lstStyle/>
          <a:p>
            <a:pPr algn="just"/>
            <a:r>
              <a:rPr lang="en-US" sz="3600" dirty="0">
                <a:solidFill>
                  <a:srgbClr val="000000"/>
                </a:solidFill>
              </a:rPr>
              <a:t>Lane change events can be detected using lateral acceleration.</a:t>
            </a:r>
          </a:p>
          <a:p>
            <a:pPr algn="just"/>
            <a:r>
              <a:rPr lang="en-US" sz="3600" dirty="0">
                <a:solidFill>
                  <a:srgbClr val="000000"/>
                </a:solidFill>
              </a:rPr>
              <a:t>We are using the public comma2k19 [2] dataset for experiments.</a:t>
            </a:r>
            <a:endParaRPr lang="en-US" sz="3600" dirty="0"/>
          </a:p>
        </p:txBody>
      </p:sp>
      <p:sp>
        <p:nvSpPr>
          <p:cNvPr id="98" name="CustomShape 11">
            <a:extLst>
              <a:ext uri="{FF2B5EF4-FFF2-40B4-BE49-F238E27FC236}">
                <a16:creationId xmlns:a16="http://schemas.microsoft.com/office/drawing/2014/main" id="{EB0F6AA1-EE3E-DA8C-89FD-71269FA142CE}"/>
              </a:ext>
            </a:extLst>
          </p:cNvPr>
          <p:cNvSpPr/>
          <p:nvPr/>
        </p:nvSpPr>
        <p:spPr>
          <a:xfrm>
            <a:off x="15321021" y="21504861"/>
            <a:ext cx="15127200" cy="1186920"/>
          </a:xfrm>
          <a:prstGeom prst="rect">
            <a:avLst/>
          </a:prstGeom>
        </p:spPr>
        <p:txBody>
          <a:bodyPr lIns="90000" tIns="45000" rIns="90000" bIns="45000"/>
          <a:lstStyle/>
          <a:p>
            <a:pPr algn="ctr"/>
            <a:r>
              <a:rPr lang="en-US" sz="7200" b="1" dirty="0">
                <a:solidFill>
                  <a:srgbClr val="425052"/>
                </a:solidFill>
                <a:latin typeface="Arial"/>
              </a:rPr>
              <a:t>Lane change events</a:t>
            </a:r>
            <a:endParaRPr dirty="0">
              <a:solidFill>
                <a:srgbClr val="425052"/>
              </a:solidFill>
            </a:endParaRPr>
          </a:p>
        </p:txBody>
      </p:sp>
      <p:sp>
        <p:nvSpPr>
          <p:cNvPr id="99" name="CustomShape 9">
            <a:extLst>
              <a:ext uri="{FF2B5EF4-FFF2-40B4-BE49-F238E27FC236}">
                <a16:creationId xmlns:a16="http://schemas.microsoft.com/office/drawing/2014/main" id="{BB1A24E1-2DB6-0A3D-4B37-D5CD04F4BC47}"/>
              </a:ext>
            </a:extLst>
          </p:cNvPr>
          <p:cNvSpPr/>
          <p:nvPr/>
        </p:nvSpPr>
        <p:spPr>
          <a:xfrm>
            <a:off x="16271911" y="31020219"/>
            <a:ext cx="13331608" cy="1422964"/>
          </a:xfrm>
          <a:prstGeom prst="rect">
            <a:avLst/>
          </a:prstGeom>
        </p:spPr>
        <p:txBody>
          <a:bodyPr lIns="90000" tIns="45000" rIns="90000" bIns="45000"/>
          <a:lstStyle/>
          <a:p>
            <a:pPr algn="just"/>
            <a:r>
              <a:rPr lang="en-US" sz="3600" dirty="0">
                <a:solidFill>
                  <a:srgbClr val="000000"/>
                </a:solidFill>
              </a:rPr>
              <a:t>Clustering the same kind of events can indicate different types of driving behavior. </a:t>
            </a:r>
            <a:endParaRPr lang="en-US" sz="3600" b="1" dirty="0"/>
          </a:p>
        </p:txBody>
      </p:sp>
      <p:sp>
        <p:nvSpPr>
          <p:cNvPr id="100" name="CustomShape 11">
            <a:extLst>
              <a:ext uri="{FF2B5EF4-FFF2-40B4-BE49-F238E27FC236}">
                <a16:creationId xmlns:a16="http://schemas.microsoft.com/office/drawing/2014/main" id="{3CCD41BE-DBB6-3C05-C335-549BCD59F238}"/>
              </a:ext>
            </a:extLst>
          </p:cNvPr>
          <p:cNvSpPr/>
          <p:nvPr/>
        </p:nvSpPr>
        <p:spPr>
          <a:xfrm>
            <a:off x="15170357" y="29551875"/>
            <a:ext cx="15127200" cy="1186920"/>
          </a:xfrm>
          <a:prstGeom prst="rect">
            <a:avLst/>
          </a:prstGeom>
        </p:spPr>
        <p:txBody>
          <a:bodyPr lIns="90000" tIns="45000" rIns="90000" bIns="45000"/>
          <a:lstStyle/>
          <a:p>
            <a:pPr algn="ctr"/>
            <a:r>
              <a:rPr lang="en-US" sz="7200" b="1" dirty="0">
                <a:solidFill>
                  <a:srgbClr val="425052"/>
                </a:solidFill>
                <a:latin typeface="Arial"/>
              </a:rPr>
              <a:t>Case study: event clustering</a:t>
            </a:r>
            <a:endParaRPr dirty="0">
              <a:solidFill>
                <a:srgbClr val="425052"/>
              </a:solidFill>
            </a:endParaRPr>
          </a:p>
        </p:txBody>
      </p:sp>
      <p:sp>
        <p:nvSpPr>
          <p:cNvPr id="101" name="CustomShape 9">
            <a:extLst>
              <a:ext uri="{FF2B5EF4-FFF2-40B4-BE49-F238E27FC236}">
                <a16:creationId xmlns:a16="http://schemas.microsoft.com/office/drawing/2014/main" id="{F5771E9A-4385-7DD7-9731-A3BA605A10BD}"/>
              </a:ext>
            </a:extLst>
          </p:cNvPr>
          <p:cNvSpPr/>
          <p:nvPr/>
        </p:nvSpPr>
        <p:spPr>
          <a:xfrm>
            <a:off x="16163178" y="36645856"/>
            <a:ext cx="13331608" cy="1422964"/>
          </a:xfrm>
          <a:prstGeom prst="rect">
            <a:avLst/>
          </a:prstGeom>
        </p:spPr>
        <p:txBody>
          <a:bodyPr lIns="90000" tIns="45000" rIns="90000" bIns="45000"/>
          <a:lstStyle/>
          <a:p>
            <a:pPr algn="just"/>
            <a:r>
              <a:rPr lang="en-US" sz="3600" dirty="0">
                <a:solidFill>
                  <a:srgbClr val="000000"/>
                </a:solidFill>
              </a:rPr>
              <a:t>Different driving styles is an input for persona development in requirements engineering. </a:t>
            </a:r>
            <a:endParaRPr lang="en-US" sz="3600" dirty="0"/>
          </a:p>
        </p:txBody>
      </p:sp>
      <p:pic>
        <p:nvPicPr>
          <p:cNvPr id="102" name="Picture 101">
            <a:extLst>
              <a:ext uri="{FF2B5EF4-FFF2-40B4-BE49-F238E27FC236}">
                <a16:creationId xmlns:a16="http://schemas.microsoft.com/office/drawing/2014/main" id="{48FDCFA6-9578-7809-6449-023E6DB85E12}"/>
              </a:ext>
            </a:extLst>
          </p:cNvPr>
          <p:cNvPicPr>
            <a:picLocks noChangeAspect="1"/>
          </p:cNvPicPr>
          <p:nvPr/>
        </p:nvPicPr>
        <p:blipFill>
          <a:blip r:embed="rId9"/>
          <a:stretch>
            <a:fillRect/>
          </a:stretch>
        </p:blipFill>
        <p:spPr>
          <a:xfrm>
            <a:off x="18895851" y="38000402"/>
            <a:ext cx="7667173" cy="2265301"/>
          </a:xfrm>
          <a:prstGeom prst="rect">
            <a:avLst/>
          </a:prstGeom>
        </p:spPr>
      </p:pic>
      <p:pic>
        <p:nvPicPr>
          <p:cNvPr id="103" name="Picture 102">
            <a:extLst>
              <a:ext uri="{FF2B5EF4-FFF2-40B4-BE49-F238E27FC236}">
                <a16:creationId xmlns:a16="http://schemas.microsoft.com/office/drawing/2014/main" id="{BF021477-2DA0-07E8-53A7-885D59C4CF8D}"/>
              </a:ext>
            </a:extLst>
          </p:cNvPr>
          <p:cNvPicPr>
            <a:picLocks noChangeAspect="1"/>
          </p:cNvPicPr>
          <p:nvPr/>
        </p:nvPicPr>
        <p:blipFill>
          <a:blip r:embed="rId10"/>
          <a:stretch>
            <a:fillRect/>
          </a:stretch>
        </p:blipFill>
        <p:spPr>
          <a:xfrm>
            <a:off x="16122882" y="32389198"/>
            <a:ext cx="6552597" cy="3858997"/>
          </a:xfrm>
          <a:prstGeom prst="rect">
            <a:avLst/>
          </a:prstGeom>
        </p:spPr>
      </p:pic>
      <p:pic>
        <p:nvPicPr>
          <p:cNvPr id="104" name="Picture 103" descr="A diagram of a cluster&#10;&#10;Description automatically generated with medium confidence">
            <a:extLst>
              <a:ext uri="{FF2B5EF4-FFF2-40B4-BE49-F238E27FC236}">
                <a16:creationId xmlns:a16="http://schemas.microsoft.com/office/drawing/2014/main" id="{15591D0A-F5C6-0539-21D3-ABA3E792109D}"/>
              </a:ext>
            </a:extLst>
          </p:cNvPr>
          <p:cNvPicPr>
            <a:picLocks noChangeAspect="1"/>
          </p:cNvPicPr>
          <p:nvPr/>
        </p:nvPicPr>
        <p:blipFill>
          <a:blip r:embed="rId11"/>
          <a:stretch>
            <a:fillRect/>
          </a:stretch>
        </p:blipFill>
        <p:spPr>
          <a:xfrm>
            <a:off x="22675478" y="31901217"/>
            <a:ext cx="7572851" cy="4543711"/>
          </a:xfrm>
          <a:prstGeom prst="rect">
            <a:avLst/>
          </a:prstGeom>
        </p:spPr>
      </p:pic>
      <p:pic>
        <p:nvPicPr>
          <p:cNvPr id="105" name="Picture 104">
            <a:extLst>
              <a:ext uri="{FF2B5EF4-FFF2-40B4-BE49-F238E27FC236}">
                <a16:creationId xmlns:a16="http://schemas.microsoft.com/office/drawing/2014/main" id="{A0E63F1F-205C-0B8E-8569-EB41C9431F32}"/>
              </a:ext>
            </a:extLst>
          </p:cNvPr>
          <p:cNvPicPr>
            <a:picLocks noChangeAspect="1"/>
          </p:cNvPicPr>
          <p:nvPr/>
        </p:nvPicPr>
        <p:blipFill>
          <a:blip r:embed="rId12"/>
          <a:stretch>
            <a:fillRect/>
          </a:stretch>
        </p:blipFill>
        <p:spPr>
          <a:xfrm>
            <a:off x="17719153" y="24558377"/>
            <a:ext cx="10219657" cy="5169853"/>
          </a:xfrm>
          <a:prstGeom prst="rect">
            <a:avLst/>
          </a:prstGeom>
        </p:spPr>
      </p:pic>
      <p:sp>
        <p:nvSpPr>
          <p:cNvPr id="106" name="CustomShape 9">
            <a:extLst>
              <a:ext uri="{FF2B5EF4-FFF2-40B4-BE49-F238E27FC236}">
                <a16:creationId xmlns:a16="http://schemas.microsoft.com/office/drawing/2014/main" id="{62284321-B0E1-C95C-DF01-8559F5592F63}"/>
              </a:ext>
            </a:extLst>
          </p:cNvPr>
          <p:cNvSpPr/>
          <p:nvPr/>
        </p:nvSpPr>
        <p:spPr>
          <a:xfrm>
            <a:off x="15966738" y="15141043"/>
            <a:ext cx="13331608" cy="819710"/>
          </a:xfrm>
          <a:prstGeom prst="rect">
            <a:avLst/>
          </a:prstGeom>
        </p:spPr>
        <p:txBody>
          <a:bodyPr lIns="90000" tIns="45000" rIns="90000" bIns="45000"/>
          <a:lstStyle/>
          <a:p>
            <a:pPr algn="just"/>
            <a:r>
              <a:rPr lang="en-US" sz="3600" dirty="0">
                <a:solidFill>
                  <a:srgbClr val="000000"/>
                </a:solidFill>
              </a:rPr>
              <a:t>Braking events can be detected using longitudinal acceleration.</a:t>
            </a:r>
          </a:p>
        </p:txBody>
      </p:sp>
      <p:pic>
        <p:nvPicPr>
          <p:cNvPr id="107" name="Picture 106">
            <a:extLst>
              <a:ext uri="{FF2B5EF4-FFF2-40B4-BE49-F238E27FC236}">
                <a16:creationId xmlns:a16="http://schemas.microsoft.com/office/drawing/2014/main" id="{23DBEAF2-9858-FBDA-64FF-C2BEE53892F9}"/>
              </a:ext>
            </a:extLst>
          </p:cNvPr>
          <p:cNvPicPr>
            <a:picLocks noChangeAspect="1"/>
          </p:cNvPicPr>
          <p:nvPr/>
        </p:nvPicPr>
        <p:blipFill>
          <a:blip r:embed="rId13"/>
          <a:stretch>
            <a:fillRect/>
          </a:stretch>
        </p:blipFill>
        <p:spPr>
          <a:xfrm>
            <a:off x="18118732" y="16256341"/>
            <a:ext cx="9531777" cy="4952932"/>
          </a:xfrm>
          <a:prstGeom prst="rect">
            <a:avLst/>
          </a:prstGeom>
        </p:spPr>
      </p:pic>
    </p:spTree>
  </p:cSld>
  <p:clrMapOvr>
    <a:masterClrMapping/>
  </p:clrMapOvr>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7824</TotalTime>
  <Words>389</Words>
  <Application>Microsoft Macintosh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StarSymbol</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Fredrik Heintz</dc:creator>
  <cp:lastModifiedBy>Muhammed Cagri Kaya</cp:lastModifiedBy>
  <cp:revision>125</cp:revision>
  <dcterms:modified xsi:type="dcterms:W3CDTF">2024-09-22T17:51:47Z</dcterms:modified>
</cp:coreProperties>
</file>